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7" r:id="rId2"/>
    <p:sldId id="274" r:id="rId3"/>
    <p:sldId id="275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F989EE-3110-4221-8735-332C30CC19D3}" type="datetimeFigureOut">
              <a:rPr lang="en-US" smtClean="0"/>
              <a:t>9/16/2012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4D6D5D-FEB6-4AE7-A9C4-4D27FDCFEC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07572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F989EE-3110-4221-8735-332C30CC19D3}" type="datetimeFigureOut">
              <a:rPr lang="en-US" smtClean="0"/>
              <a:t>9/16/2012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4D6D5D-FEB6-4AE7-A9C4-4D27FDCFEC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61733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F989EE-3110-4221-8735-332C30CC19D3}" type="datetimeFigureOut">
              <a:rPr lang="en-US" smtClean="0"/>
              <a:t>9/16/2012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4D6D5D-FEB6-4AE7-A9C4-4D27FDCFEC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23258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F989EE-3110-4221-8735-332C30CC19D3}" type="datetimeFigureOut">
              <a:rPr lang="en-US" smtClean="0"/>
              <a:t>9/16/2012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4D6D5D-FEB6-4AE7-A9C4-4D27FDCFEC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21372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F989EE-3110-4221-8735-332C30CC19D3}" type="datetimeFigureOut">
              <a:rPr lang="en-US" smtClean="0"/>
              <a:t>9/16/2012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4D6D5D-FEB6-4AE7-A9C4-4D27FDCFEC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92141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F989EE-3110-4221-8735-332C30CC19D3}" type="datetimeFigureOut">
              <a:rPr lang="en-US" smtClean="0"/>
              <a:t>9/16/2012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4D6D5D-FEB6-4AE7-A9C4-4D27FDCFEC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66463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F989EE-3110-4221-8735-332C30CC19D3}" type="datetimeFigureOut">
              <a:rPr lang="en-US" smtClean="0"/>
              <a:t>9/16/2012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4D6D5D-FEB6-4AE7-A9C4-4D27FDCFEC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88876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F989EE-3110-4221-8735-332C30CC19D3}" type="datetimeFigureOut">
              <a:rPr lang="en-US" smtClean="0"/>
              <a:t>9/16/2012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4D6D5D-FEB6-4AE7-A9C4-4D27FDCFEC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06125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F989EE-3110-4221-8735-332C30CC19D3}" type="datetimeFigureOut">
              <a:rPr lang="en-US" smtClean="0"/>
              <a:t>9/16/2012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4D6D5D-FEB6-4AE7-A9C4-4D27FDCFEC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39948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F989EE-3110-4221-8735-332C30CC19D3}" type="datetimeFigureOut">
              <a:rPr lang="en-US" smtClean="0"/>
              <a:t>9/16/2012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4D6D5D-FEB6-4AE7-A9C4-4D27FDCFEC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9598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F989EE-3110-4221-8735-332C30CC19D3}" type="datetimeFigureOut">
              <a:rPr lang="en-US" smtClean="0"/>
              <a:t>9/16/2012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4D6D5D-FEB6-4AE7-A9C4-4D27FDCFEC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3869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F989EE-3110-4221-8735-332C30CC19D3}" type="datetimeFigureOut">
              <a:rPr lang="en-US" smtClean="0"/>
              <a:t>9/16/2012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4D6D5D-FEB6-4AE7-A9C4-4D27FDCFEC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37814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/>
              <a:t>Skeletal Muscle vs. Dense Regular Connective Tissue  (tendon)</a:t>
            </a:r>
            <a:endParaRPr lang="en-US" b="1" dirty="0"/>
          </a:p>
        </p:txBody>
      </p:sp>
      <p:sp>
        <p:nvSpPr>
          <p:cNvPr id="6" name="TextBox 5"/>
          <p:cNvSpPr txBox="1"/>
          <p:nvPr/>
        </p:nvSpPr>
        <p:spPr>
          <a:xfrm>
            <a:off x="7331360" y="1764268"/>
            <a:ext cx="184731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3810000" y="1535668"/>
            <a:ext cx="182473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dirty="0">
                <a:solidFill>
                  <a:prstClr val="black"/>
                </a:solidFill>
              </a:rPr>
              <a:t>One more time….</a:t>
            </a:r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2" t="30556" r="40654" b="8135"/>
          <a:stretch/>
        </p:blipFill>
        <p:spPr bwMode="auto">
          <a:xfrm>
            <a:off x="852714" y="2235200"/>
            <a:ext cx="7605486" cy="44849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676400" y="4495800"/>
            <a:ext cx="8876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Tendon</a:t>
            </a:r>
            <a:endParaRPr lang="en-US" b="1" dirty="0"/>
          </a:p>
        </p:txBody>
      </p:sp>
      <p:sp>
        <p:nvSpPr>
          <p:cNvPr id="5" name="TextBox 4"/>
          <p:cNvSpPr txBox="1"/>
          <p:nvPr/>
        </p:nvSpPr>
        <p:spPr>
          <a:xfrm>
            <a:off x="6229874" y="3212068"/>
            <a:ext cx="17711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Skeletal muscle 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41913728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765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2" t="14286" r="40766" b="8531"/>
          <a:stretch/>
        </p:blipFill>
        <p:spPr bwMode="auto">
          <a:xfrm>
            <a:off x="116114" y="89626"/>
            <a:ext cx="8875486" cy="66014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96154" y="76200"/>
            <a:ext cx="6897337" cy="1446550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2800" b="1" dirty="0" smtClean="0"/>
              <a:t>Peripheral Nerve: Longitudinal Section </a:t>
            </a:r>
          </a:p>
          <a:p>
            <a:r>
              <a:rPr lang="en-US" sz="2000" b="1" dirty="0" smtClean="0">
                <a:solidFill>
                  <a:schemeClr val="accent6">
                    <a:lumMod val="75000"/>
                  </a:schemeClr>
                </a:solidFill>
              </a:rPr>
              <a:t>-Field of bubbly wavy </a:t>
            </a:r>
            <a:r>
              <a:rPr lang="en-US" sz="2000" b="1" dirty="0" smtClean="0">
                <a:solidFill>
                  <a:schemeClr val="accent6">
                    <a:lumMod val="75000"/>
                  </a:schemeClr>
                </a:solidFill>
              </a:rPr>
              <a:t>shit</a:t>
            </a:r>
          </a:p>
          <a:p>
            <a:r>
              <a:rPr lang="en-US" sz="2000" b="1" dirty="0" smtClean="0">
                <a:solidFill>
                  <a:schemeClr val="accent6">
                    <a:lumMod val="75000"/>
                  </a:schemeClr>
                </a:solidFill>
              </a:rPr>
              <a:t>-Nodes of Ranvier are the short vertical lines b/w </a:t>
            </a:r>
            <a:r>
              <a:rPr lang="en-US" sz="2000" b="1" dirty="0" err="1" smtClean="0">
                <a:solidFill>
                  <a:schemeClr val="accent6">
                    <a:lumMod val="75000"/>
                  </a:schemeClr>
                </a:solidFill>
              </a:rPr>
              <a:t>Shwann</a:t>
            </a:r>
            <a:r>
              <a:rPr lang="en-US" sz="2000" b="1" dirty="0" smtClean="0">
                <a:solidFill>
                  <a:schemeClr val="accent6">
                    <a:lumMod val="75000"/>
                  </a:schemeClr>
                </a:solidFill>
              </a:rPr>
              <a:t> cells </a:t>
            </a:r>
          </a:p>
          <a:p>
            <a:r>
              <a:rPr lang="en-US" sz="2000" b="1" dirty="0" smtClean="0">
                <a:solidFill>
                  <a:schemeClr val="accent6">
                    <a:lumMod val="75000"/>
                  </a:schemeClr>
                </a:solidFill>
              </a:rPr>
              <a:t>(</a:t>
            </a:r>
            <a:r>
              <a:rPr lang="en-US" sz="2000" b="1" dirty="0" err="1" smtClean="0">
                <a:solidFill>
                  <a:schemeClr val="accent6">
                    <a:lumMod val="75000"/>
                  </a:schemeClr>
                </a:solidFill>
              </a:rPr>
              <a:t>ie</a:t>
            </a:r>
            <a:r>
              <a:rPr lang="en-US" sz="2000" b="1" dirty="0" smtClean="0">
                <a:solidFill>
                  <a:schemeClr val="accent6">
                    <a:lumMod val="75000"/>
                  </a:schemeClr>
                </a:solidFill>
              </a:rPr>
              <a:t> the ties b/w the sausage links)</a:t>
            </a:r>
            <a:endParaRPr lang="en-US" sz="2000" b="1" dirty="0" smtClean="0">
              <a:solidFill>
                <a:schemeClr val="accent6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89033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93" t="34324" r="48686" b="19049"/>
          <a:stretch/>
        </p:blipFill>
        <p:spPr bwMode="auto">
          <a:xfrm>
            <a:off x="1738086" y="3054927"/>
            <a:ext cx="5805714" cy="341085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231139" y="153650"/>
            <a:ext cx="8127097" cy="1446550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2800" b="1" dirty="0" err="1" smtClean="0"/>
              <a:t>Myelinated</a:t>
            </a:r>
            <a:r>
              <a:rPr lang="en-US" sz="2800" b="1" dirty="0" smtClean="0"/>
              <a:t> Nerve: </a:t>
            </a:r>
          </a:p>
          <a:p>
            <a:r>
              <a:rPr lang="en-US" sz="2000" b="1" dirty="0" smtClean="0">
                <a:solidFill>
                  <a:schemeClr val="accent6">
                    <a:lumMod val="75000"/>
                  </a:schemeClr>
                </a:solidFill>
              </a:rPr>
              <a:t>-</a:t>
            </a:r>
            <a:r>
              <a:rPr lang="en-US" sz="2000" b="1" dirty="0" err="1" smtClean="0">
                <a:solidFill>
                  <a:schemeClr val="accent6">
                    <a:lumMod val="75000"/>
                  </a:schemeClr>
                </a:solidFill>
              </a:rPr>
              <a:t>Nuerilemma</a:t>
            </a:r>
            <a:r>
              <a:rPr lang="en-US" sz="2000" b="1" dirty="0" smtClean="0">
                <a:solidFill>
                  <a:schemeClr val="accent6">
                    <a:lumMod val="75000"/>
                  </a:schemeClr>
                </a:solidFill>
              </a:rPr>
              <a:t>: surrounds the </a:t>
            </a:r>
            <a:r>
              <a:rPr lang="en-US" sz="2000" b="1" dirty="0" err="1" smtClean="0">
                <a:solidFill>
                  <a:schemeClr val="accent6">
                    <a:lumMod val="75000"/>
                  </a:schemeClr>
                </a:solidFill>
              </a:rPr>
              <a:t>myelinated</a:t>
            </a:r>
            <a:r>
              <a:rPr lang="en-US" sz="2000" b="1" dirty="0" smtClean="0">
                <a:solidFill>
                  <a:schemeClr val="accent6">
                    <a:lumMod val="75000"/>
                  </a:schemeClr>
                </a:solidFill>
              </a:rPr>
              <a:t> cells</a:t>
            </a:r>
          </a:p>
          <a:p>
            <a:r>
              <a:rPr lang="en-US" sz="2000" b="1" dirty="0" smtClean="0">
                <a:solidFill>
                  <a:srgbClr val="0070C0"/>
                </a:solidFill>
              </a:rPr>
              <a:t>-Node of Ranvier: the dark line b/w </a:t>
            </a:r>
            <a:r>
              <a:rPr lang="en-US" sz="2000" b="1" dirty="0" err="1" smtClean="0">
                <a:solidFill>
                  <a:srgbClr val="0070C0"/>
                </a:solidFill>
              </a:rPr>
              <a:t>Shwann</a:t>
            </a:r>
            <a:r>
              <a:rPr lang="en-US" sz="2000" b="1" dirty="0" smtClean="0">
                <a:solidFill>
                  <a:srgbClr val="0070C0"/>
                </a:solidFill>
              </a:rPr>
              <a:t> cells where the </a:t>
            </a:r>
            <a:r>
              <a:rPr lang="en-US" sz="2000" b="1" dirty="0" err="1" smtClean="0">
                <a:solidFill>
                  <a:srgbClr val="0070C0"/>
                </a:solidFill>
              </a:rPr>
              <a:t>nuerilemma</a:t>
            </a:r>
            <a:r>
              <a:rPr lang="en-US" sz="2000" b="1" dirty="0" smtClean="0">
                <a:solidFill>
                  <a:srgbClr val="0070C0"/>
                </a:solidFill>
              </a:rPr>
              <a:t> </a:t>
            </a:r>
          </a:p>
          <a:p>
            <a:r>
              <a:rPr lang="en-US" sz="2000" b="1" dirty="0" smtClean="0">
                <a:solidFill>
                  <a:srgbClr val="0070C0"/>
                </a:solidFill>
              </a:rPr>
              <a:t>appears </a:t>
            </a:r>
            <a:r>
              <a:rPr lang="en-US" sz="2000" b="1" dirty="0" smtClean="0">
                <a:solidFill>
                  <a:srgbClr val="0070C0"/>
                </a:solidFill>
              </a:rPr>
              <a:t>pinched.</a:t>
            </a:r>
            <a:endParaRPr lang="en-US" sz="2000" b="1" dirty="0" smtClean="0">
              <a:solidFill>
                <a:srgbClr val="0070C0"/>
              </a:solidFill>
            </a:endParaRPr>
          </a:p>
        </p:txBody>
      </p:sp>
      <p:sp>
        <p:nvSpPr>
          <p:cNvPr id="4" name="Flowchart: Delay 3"/>
          <p:cNvSpPr/>
          <p:nvPr/>
        </p:nvSpPr>
        <p:spPr>
          <a:xfrm>
            <a:off x="3200400" y="2209800"/>
            <a:ext cx="1295400" cy="457200"/>
          </a:xfrm>
          <a:prstGeom prst="flowChartDelay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Flowchart: Delay 6"/>
          <p:cNvSpPr/>
          <p:nvPr/>
        </p:nvSpPr>
        <p:spPr>
          <a:xfrm flipH="1">
            <a:off x="4495799" y="2209800"/>
            <a:ext cx="1415143" cy="457200"/>
          </a:xfrm>
          <a:prstGeom prst="flowChartDelay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8" name="Straight Connector 7"/>
          <p:cNvCxnSpPr>
            <a:stCxn id="4" idx="1"/>
            <a:endCxn id="7" idx="1"/>
          </p:cNvCxnSpPr>
          <p:nvPr/>
        </p:nvCxnSpPr>
        <p:spPr>
          <a:xfrm>
            <a:off x="3200400" y="2438400"/>
            <a:ext cx="2710542" cy="0"/>
          </a:xfrm>
          <a:prstGeom prst="line">
            <a:avLst/>
          </a:prstGeom>
          <a:ln w="60325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4495799" y="2362200"/>
            <a:ext cx="0" cy="152400"/>
          </a:xfrm>
          <a:prstGeom prst="line">
            <a:avLst/>
          </a:prstGeom>
          <a:ln w="508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/>
          <p:cNvCxnSpPr/>
          <p:nvPr/>
        </p:nvCxnSpPr>
        <p:spPr>
          <a:xfrm>
            <a:off x="4495800" y="2590800"/>
            <a:ext cx="0" cy="205740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/>
          <p:cNvSpPr txBox="1"/>
          <p:nvPr/>
        </p:nvSpPr>
        <p:spPr>
          <a:xfrm>
            <a:off x="3200400" y="2252246"/>
            <a:ext cx="62081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 smtClean="0"/>
              <a:t>Axon</a:t>
            </a:r>
            <a:endParaRPr lang="en-US" sz="16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5181600" y="2133600"/>
            <a:ext cx="77226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 smtClean="0"/>
              <a:t>Myelin</a:t>
            </a:r>
            <a:endParaRPr lang="en-US" sz="1600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5181600" y="2404646"/>
            <a:ext cx="77226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 smtClean="0"/>
              <a:t>Myelin</a:t>
            </a:r>
            <a:endParaRPr lang="en-US" sz="1600" b="1" dirty="0"/>
          </a:p>
        </p:txBody>
      </p:sp>
    </p:spTree>
    <p:extLst>
      <p:ext uri="{BB962C8B-B14F-4D97-AF65-F5344CB8AC3E}">
        <p14:creationId xmlns:p14="http://schemas.microsoft.com/office/powerpoint/2010/main" val="836343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969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04" t="14088" r="40765" b="8532"/>
          <a:stretch/>
        </p:blipFill>
        <p:spPr bwMode="auto">
          <a:xfrm>
            <a:off x="130628" y="127750"/>
            <a:ext cx="8784772" cy="65633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Rectangle 3"/>
          <p:cNvSpPr/>
          <p:nvPr/>
        </p:nvSpPr>
        <p:spPr>
          <a:xfrm>
            <a:off x="116772" y="139556"/>
            <a:ext cx="8798627" cy="738664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en-US" sz="2400" b="1" dirty="0" err="1" smtClean="0"/>
              <a:t>Myelinated</a:t>
            </a:r>
            <a:r>
              <a:rPr lang="en-US" sz="2400" b="1" dirty="0" smtClean="0"/>
              <a:t> Nerve: </a:t>
            </a:r>
          </a:p>
          <a:p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</a:rPr>
              <a:t>-Myelin sheath is stained black (the small black circles)</a:t>
            </a:r>
          </a:p>
        </p:txBody>
      </p:sp>
    </p:spTree>
    <p:extLst>
      <p:ext uri="{BB962C8B-B14F-4D97-AF65-F5344CB8AC3E}">
        <p14:creationId xmlns:p14="http://schemas.microsoft.com/office/powerpoint/2010/main" val="15034354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SL49MP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933450"/>
            <a:ext cx="7696200" cy="5772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76200" y="76200"/>
            <a:ext cx="9026702" cy="1754326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2800" b="1" dirty="0" smtClean="0"/>
              <a:t>Ganglion: </a:t>
            </a:r>
            <a:endParaRPr lang="en-US" sz="2800" b="1" dirty="0" smtClean="0"/>
          </a:p>
          <a:p>
            <a:r>
              <a:rPr lang="en-US" sz="2000" b="1" dirty="0" smtClean="0">
                <a:solidFill>
                  <a:schemeClr val="accent6">
                    <a:lumMod val="75000"/>
                  </a:schemeClr>
                </a:solidFill>
              </a:rPr>
              <a:t>-Looks like a bunch of FRIED EGGS</a:t>
            </a:r>
          </a:p>
          <a:p>
            <a:r>
              <a:rPr lang="en-US" sz="2000" b="1" dirty="0" smtClean="0">
                <a:solidFill>
                  <a:schemeClr val="accent6">
                    <a:lumMod val="75000"/>
                  </a:schemeClr>
                </a:solidFill>
              </a:rPr>
              <a:t>-DON’T confuse this with peripheral nerve (circle of W.S.)! In a peripheral nerve </a:t>
            </a:r>
          </a:p>
          <a:p>
            <a:r>
              <a:rPr lang="en-US" sz="2000" b="1" dirty="0" smtClean="0">
                <a:solidFill>
                  <a:schemeClr val="accent6">
                    <a:lumMod val="75000"/>
                  </a:schemeClr>
                </a:solidFill>
              </a:rPr>
              <a:t>cross section, the dark spot is an axon, not a </a:t>
            </a:r>
            <a:r>
              <a:rPr lang="en-US" sz="2000" b="1" dirty="0" smtClean="0"/>
              <a:t>nucleus w/ a </a:t>
            </a:r>
            <a:r>
              <a:rPr lang="en-US" sz="2000" b="1" u="sng" dirty="0" smtClean="0"/>
              <a:t>nucleolus</a:t>
            </a:r>
            <a:r>
              <a:rPr lang="en-US" sz="2000" b="1" dirty="0" smtClean="0">
                <a:solidFill>
                  <a:schemeClr val="accent6">
                    <a:lumMod val="75000"/>
                  </a:schemeClr>
                </a:solidFill>
              </a:rPr>
              <a:t>, and the white </a:t>
            </a:r>
          </a:p>
          <a:p>
            <a:r>
              <a:rPr lang="en-US" sz="2000" b="1" dirty="0" smtClean="0">
                <a:solidFill>
                  <a:schemeClr val="accent6">
                    <a:lumMod val="75000"/>
                  </a:schemeClr>
                </a:solidFill>
              </a:rPr>
              <a:t>of the egg is a </a:t>
            </a:r>
            <a:r>
              <a:rPr lang="en-US" sz="2000" b="1" u="sng" dirty="0" smtClean="0">
                <a:solidFill>
                  <a:schemeClr val="accent6">
                    <a:lumMod val="75000"/>
                  </a:schemeClr>
                </a:solidFill>
              </a:rPr>
              <a:t>pale</a:t>
            </a:r>
            <a:r>
              <a:rPr lang="en-US" sz="2000" b="1" dirty="0" smtClean="0">
                <a:solidFill>
                  <a:schemeClr val="accent6">
                    <a:lumMod val="75000"/>
                  </a:schemeClr>
                </a:solidFill>
              </a:rPr>
              <a:t> myelin sheath with a </a:t>
            </a:r>
            <a:r>
              <a:rPr lang="en-US" sz="2000" b="1" u="sng" dirty="0">
                <a:solidFill>
                  <a:schemeClr val="accent6">
                    <a:lumMod val="75000"/>
                  </a:schemeClr>
                </a:solidFill>
              </a:rPr>
              <a:t>dark </a:t>
            </a:r>
            <a:r>
              <a:rPr lang="en-US" sz="2000" b="1" u="sng" dirty="0" smtClean="0">
                <a:solidFill>
                  <a:schemeClr val="accent6">
                    <a:lumMod val="75000"/>
                  </a:schemeClr>
                </a:solidFill>
              </a:rPr>
              <a:t>outline </a:t>
            </a:r>
            <a:r>
              <a:rPr lang="en-US" sz="2000" b="1" dirty="0" smtClean="0">
                <a:solidFill>
                  <a:schemeClr val="accent6">
                    <a:lumMod val="75000"/>
                  </a:schemeClr>
                </a:solidFill>
              </a:rPr>
              <a:t>as opposed to </a:t>
            </a:r>
            <a:r>
              <a:rPr lang="en-US" sz="2000" b="1" dirty="0" smtClean="0">
                <a:solidFill>
                  <a:srgbClr val="00B0F0"/>
                </a:solidFill>
              </a:rPr>
              <a:t>cell cytoplasm</a:t>
            </a:r>
            <a:r>
              <a:rPr lang="en-US" sz="2000" b="1" dirty="0" smtClean="0">
                <a:solidFill>
                  <a:schemeClr val="accent6">
                    <a:lumMod val="75000"/>
                  </a:schemeClr>
                </a:solidFill>
              </a:rPr>
              <a:t>. </a:t>
            </a:r>
          </a:p>
        </p:txBody>
      </p:sp>
      <p:sp>
        <p:nvSpPr>
          <p:cNvPr id="9" name="Freeform 8"/>
          <p:cNvSpPr/>
          <p:nvPr/>
        </p:nvSpPr>
        <p:spPr>
          <a:xfrm>
            <a:off x="2866030" y="2906973"/>
            <a:ext cx="387835" cy="354842"/>
          </a:xfrm>
          <a:custGeom>
            <a:avLst/>
            <a:gdLst>
              <a:gd name="connsiteX0" fmla="*/ 382137 w 387835"/>
              <a:gd name="connsiteY0" fmla="*/ 204717 h 354842"/>
              <a:gd name="connsiteX1" fmla="*/ 368489 w 387835"/>
              <a:gd name="connsiteY1" fmla="*/ 272955 h 354842"/>
              <a:gd name="connsiteX2" fmla="*/ 327546 w 387835"/>
              <a:gd name="connsiteY2" fmla="*/ 300251 h 354842"/>
              <a:gd name="connsiteX3" fmla="*/ 218364 w 387835"/>
              <a:gd name="connsiteY3" fmla="*/ 327546 h 354842"/>
              <a:gd name="connsiteX4" fmla="*/ 136477 w 387835"/>
              <a:gd name="connsiteY4" fmla="*/ 354842 h 354842"/>
              <a:gd name="connsiteX5" fmla="*/ 54591 w 387835"/>
              <a:gd name="connsiteY5" fmla="*/ 341194 h 354842"/>
              <a:gd name="connsiteX6" fmla="*/ 0 w 387835"/>
              <a:gd name="connsiteY6" fmla="*/ 259308 h 354842"/>
              <a:gd name="connsiteX7" fmla="*/ 54591 w 387835"/>
              <a:gd name="connsiteY7" fmla="*/ 81887 h 354842"/>
              <a:gd name="connsiteX8" fmla="*/ 81886 w 387835"/>
              <a:gd name="connsiteY8" fmla="*/ 40943 h 354842"/>
              <a:gd name="connsiteX9" fmla="*/ 163773 w 387835"/>
              <a:gd name="connsiteY9" fmla="*/ 13648 h 354842"/>
              <a:gd name="connsiteX10" fmla="*/ 204716 w 387835"/>
              <a:gd name="connsiteY10" fmla="*/ 0 h 354842"/>
              <a:gd name="connsiteX11" fmla="*/ 341194 w 387835"/>
              <a:gd name="connsiteY11" fmla="*/ 13648 h 354842"/>
              <a:gd name="connsiteX12" fmla="*/ 382137 w 387835"/>
              <a:gd name="connsiteY12" fmla="*/ 40943 h 354842"/>
              <a:gd name="connsiteX13" fmla="*/ 382137 w 387835"/>
              <a:gd name="connsiteY13" fmla="*/ 204717 h 3548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387835" h="354842">
                <a:moveTo>
                  <a:pt x="382137" y="204717"/>
                </a:moveTo>
                <a:cubicBezTo>
                  <a:pt x="379862" y="243386"/>
                  <a:pt x="379998" y="252815"/>
                  <a:pt x="368489" y="272955"/>
                </a:cubicBezTo>
                <a:cubicBezTo>
                  <a:pt x="360351" y="287196"/>
                  <a:pt x="342217" y="292915"/>
                  <a:pt x="327546" y="300251"/>
                </a:cubicBezTo>
                <a:cubicBezTo>
                  <a:pt x="294415" y="316817"/>
                  <a:pt x="252629" y="318201"/>
                  <a:pt x="218364" y="327546"/>
                </a:cubicBezTo>
                <a:cubicBezTo>
                  <a:pt x="190606" y="335116"/>
                  <a:pt x="136477" y="354842"/>
                  <a:pt x="136477" y="354842"/>
                </a:cubicBezTo>
                <a:cubicBezTo>
                  <a:pt x="109182" y="350293"/>
                  <a:pt x="77261" y="357063"/>
                  <a:pt x="54591" y="341194"/>
                </a:cubicBezTo>
                <a:cubicBezTo>
                  <a:pt x="27716" y="322382"/>
                  <a:pt x="0" y="259308"/>
                  <a:pt x="0" y="259308"/>
                </a:cubicBezTo>
                <a:cubicBezTo>
                  <a:pt x="23584" y="-113"/>
                  <a:pt x="-30920" y="167399"/>
                  <a:pt x="54591" y="81887"/>
                </a:cubicBezTo>
                <a:cubicBezTo>
                  <a:pt x="66189" y="70288"/>
                  <a:pt x="67977" y="49636"/>
                  <a:pt x="81886" y="40943"/>
                </a:cubicBezTo>
                <a:cubicBezTo>
                  <a:pt x="106285" y="25694"/>
                  <a:pt x="136477" y="22746"/>
                  <a:pt x="163773" y="13648"/>
                </a:cubicBezTo>
                <a:lnTo>
                  <a:pt x="204716" y="0"/>
                </a:lnTo>
                <a:cubicBezTo>
                  <a:pt x="250209" y="4549"/>
                  <a:pt x="296645" y="3368"/>
                  <a:pt x="341194" y="13648"/>
                </a:cubicBezTo>
                <a:cubicBezTo>
                  <a:pt x="357176" y="17336"/>
                  <a:pt x="378920" y="24859"/>
                  <a:pt x="382137" y="40943"/>
                </a:cubicBezTo>
                <a:cubicBezTo>
                  <a:pt x="393735" y="98935"/>
                  <a:pt x="384412" y="166048"/>
                  <a:pt x="382137" y="204717"/>
                </a:cubicBezTo>
                <a:close/>
              </a:path>
            </a:pathLst>
          </a:custGeom>
          <a:noFill/>
          <a:ln w="34925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7" name="Straight Arrow Connector 6"/>
          <p:cNvCxnSpPr/>
          <p:nvPr/>
        </p:nvCxnSpPr>
        <p:spPr>
          <a:xfrm>
            <a:off x="2286000" y="2895600"/>
            <a:ext cx="762000" cy="152400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1812991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SL49MP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948" t="25678"/>
          <a:stretch/>
        </p:blipFill>
        <p:spPr bwMode="auto">
          <a:xfrm>
            <a:off x="2028967" y="1905000"/>
            <a:ext cx="2466833" cy="42899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932" t="19496" r="44541" b="29248"/>
          <a:stretch/>
        </p:blipFill>
        <p:spPr bwMode="auto">
          <a:xfrm>
            <a:off x="4553541" y="1904999"/>
            <a:ext cx="2609259" cy="42899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rmAutofit/>
          </a:bodyPr>
          <a:lstStyle/>
          <a:p>
            <a:r>
              <a:rPr lang="en-US" b="1" dirty="0" smtClean="0"/>
              <a:t>Ganglion vs</a:t>
            </a:r>
            <a:r>
              <a:rPr lang="en-US" b="1" dirty="0" smtClean="0"/>
              <a:t>. </a:t>
            </a:r>
            <a:r>
              <a:rPr lang="en-US" b="1" dirty="0" smtClean="0"/>
              <a:t>Peripheral Nerve</a:t>
            </a:r>
            <a:endParaRPr lang="en-US" b="1" dirty="0"/>
          </a:p>
        </p:txBody>
      </p:sp>
      <p:sp>
        <p:nvSpPr>
          <p:cNvPr id="7" name="TextBox 6"/>
          <p:cNvSpPr txBox="1"/>
          <p:nvPr/>
        </p:nvSpPr>
        <p:spPr>
          <a:xfrm>
            <a:off x="112932" y="5486400"/>
            <a:ext cx="18682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-I spy a nucleolus!</a:t>
            </a:r>
            <a:endParaRPr lang="en-US" dirty="0"/>
          </a:p>
        </p:txBody>
      </p:sp>
      <p:cxnSp>
        <p:nvCxnSpPr>
          <p:cNvPr id="9" name="Straight Arrow Connector 8"/>
          <p:cNvCxnSpPr/>
          <p:nvPr/>
        </p:nvCxnSpPr>
        <p:spPr>
          <a:xfrm flipV="1">
            <a:off x="2057400" y="5578733"/>
            <a:ext cx="1676400" cy="92333"/>
          </a:xfrm>
          <a:prstGeom prst="straightConnector1">
            <a:avLst/>
          </a:prstGeom>
          <a:ln w="317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50398" y="2858869"/>
            <a:ext cx="172925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-Lots of satellite </a:t>
            </a:r>
          </a:p>
          <a:p>
            <a:r>
              <a:rPr lang="en-US" dirty="0" smtClean="0"/>
              <a:t>cells!</a:t>
            </a:r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2467737" y="1524000"/>
            <a:ext cx="10374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Ganglion</a:t>
            </a:r>
            <a:endParaRPr lang="en-US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4953000" y="1524000"/>
            <a:ext cx="17932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Peripheral Nerve</a:t>
            </a:r>
            <a:endParaRPr lang="en-US" b="1" dirty="0"/>
          </a:p>
        </p:txBody>
      </p:sp>
      <p:sp>
        <p:nvSpPr>
          <p:cNvPr id="14" name="TextBox 13"/>
          <p:cNvSpPr txBox="1"/>
          <p:nvPr/>
        </p:nvSpPr>
        <p:spPr>
          <a:xfrm>
            <a:off x="0" y="3781961"/>
            <a:ext cx="2199898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/>
              <a:t>-Darkish staining </a:t>
            </a:r>
          </a:p>
          <a:p>
            <a:r>
              <a:rPr lang="en-US" sz="1600" dirty="0"/>
              <a:t>c</a:t>
            </a:r>
            <a:r>
              <a:rPr lang="en-US" sz="1600" dirty="0" smtClean="0"/>
              <a:t>ytoplasm in </a:t>
            </a:r>
          </a:p>
          <a:p>
            <a:r>
              <a:rPr lang="en-US" sz="1600" dirty="0"/>
              <a:t>n</a:t>
            </a:r>
            <a:r>
              <a:rPr lang="en-US" sz="1600" dirty="0" smtClean="0"/>
              <a:t>eurons that tends</a:t>
            </a:r>
          </a:p>
          <a:p>
            <a:r>
              <a:rPr lang="en-US" sz="1600" dirty="0" smtClean="0"/>
              <a:t>to look shrunken/pull </a:t>
            </a:r>
          </a:p>
          <a:p>
            <a:r>
              <a:rPr lang="en-US" sz="1600" dirty="0" smtClean="0"/>
              <a:t>away from surroundings</a:t>
            </a:r>
          </a:p>
          <a:p>
            <a:r>
              <a:rPr lang="en-US" sz="1600" dirty="0" smtClean="0"/>
              <a:t>(</a:t>
            </a:r>
            <a:r>
              <a:rPr lang="en-US" sz="1600" dirty="0" err="1" smtClean="0"/>
              <a:t>ie</a:t>
            </a:r>
            <a:r>
              <a:rPr lang="en-US" sz="1600" dirty="0" smtClean="0"/>
              <a:t> white space)</a:t>
            </a:r>
            <a:endParaRPr lang="en-US" sz="1600" dirty="0"/>
          </a:p>
        </p:txBody>
      </p:sp>
      <p:sp>
        <p:nvSpPr>
          <p:cNvPr id="15" name="TextBox 14"/>
          <p:cNvSpPr txBox="1"/>
          <p:nvPr/>
        </p:nvSpPr>
        <p:spPr>
          <a:xfrm>
            <a:off x="76200" y="2145268"/>
            <a:ext cx="12094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-Fried eggs</a:t>
            </a:r>
            <a:endParaRPr lang="en-US" dirty="0"/>
          </a:p>
        </p:txBody>
      </p:sp>
      <p:sp>
        <p:nvSpPr>
          <p:cNvPr id="16" name="TextBox 15"/>
          <p:cNvSpPr txBox="1"/>
          <p:nvPr/>
        </p:nvSpPr>
        <p:spPr>
          <a:xfrm>
            <a:off x="7086600" y="2057400"/>
            <a:ext cx="14757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-Circle of W.S.</a:t>
            </a:r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7107802" y="2819400"/>
            <a:ext cx="2036198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-Dark axons </a:t>
            </a:r>
          </a:p>
          <a:p>
            <a:r>
              <a:rPr lang="en-US" dirty="0" smtClean="0"/>
              <a:t>surrounded </a:t>
            </a:r>
          </a:p>
          <a:p>
            <a:r>
              <a:rPr lang="en-US" dirty="0" smtClean="0"/>
              <a:t>by pale myelin </a:t>
            </a:r>
          </a:p>
          <a:p>
            <a:r>
              <a:rPr lang="en-US" dirty="0"/>
              <a:t>s</a:t>
            </a:r>
            <a:r>
              <a:rPr lang="en-US" dirty="0" smtClean="0"/>
              <a:t>heaths with darker</a:t>
            </a:r>
          </a:p>
          <a:p>
            <a:r>
              <a:rPr lang="en-US" dirty="0" smtClean="0"/>
              <a:t>outlines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653279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365798" y="2209800"/>
            <a:ext cx="6419065" cy="230832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72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opperplate Gothic Bold" pitchFamily="34" charset="0"/>
              </a:rPr>
              <a:t>Muscle </a:t>
            </a:r>
          </a:p>
          <a:p>
            <a:pPr algn="ctr"/>
            <a:r>
              <a:rPr lang="en-US" sz="72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opperplate Gothic Bold" pitchFamily="34" charset="0"/>
              </a:rPr>
              <a:t>Fiber Types </a:t>
            </a:r>
            <a:endParaRPr lang="en-US" sz="72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Copperplate Gothic Bold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809812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58" t="14088" r="40877" b="8333"/>
          <a:stretch/>
        </p:blipFill>
        <p:spPr bwMode="auto">
          <a:xfrm>
            <a:off x="200891" y="170667"/>
            <a:ext cx="8714509" cy="65349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228601" y="76200"/>
            <a:ext cx="8762999" cy="236988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2800" b="1" dirty="0" smtClean="0"/>
              <a:t>Cross Section of Skeletal </a:t>
            </a:r>
            <a:r>
              <a:rPr lang="en-US" sz="2800" b="1" dirty="0"/>
              <a:t>M</a:t>
            </a:r>
            <a:r>
              <a:rPr lang="en-US" sz="2800" b="1" dirty="0" smtClean="0"/>
              <a:t>uscle </a:t>
            </a:r>
            <a:r>
              <a:rPr lang="en-US" sz="2800" b="1" dirty="0"/>
              <a:t>S</a:t>
            </a:r>
            <a:r>
              <a:rPr lang="en-US" sz="2800" b="1" dirty="0" smtClean="0"/>
              <a:t>tained for Myoglobin</a:t>
            </a:r>
          </a:p>
          <a:p>
            <a:r>
              <a:rPr lang="en-US" sz="2000" b="1" dirty="0" smtClean="0">
                <a:solidFill>
                  <a:schemeClr val="accent6">
                    <a:lumMod val="75000"/>
                  </a:schemeClr>
                </a:solidFill>
              </a:rPr>
              <a:t>-Type I Fibers (aka. Red Fibers, Slow Oxidative): Darkly staining b/c more </a:t>
            </a:r>
            <a:r>
              <a:rPr lang="en-US" sz="2000" b="1" dirty="0" err="1" smtClean="0">
                <a:solidFill>
                  <a:schemeClr val="accent6">
                    <a:lumMod val="75000"/>
                  </a:schemeClr>
                </a:solidFill>
              </a:rPr>
              <a:t>myoblobin</a:t>
            </a:r>
            <a:r>
              <a:rPr lang="en-US" sz="2000" b="1" dirty="0" smtClean="0">
                <a:solidFill>
                  <a:schemeClr val="accent6">
                    <a:lumMod val="75000"/>
                  </a:schemeClr>
                </a:solidFill>
              </a:rPr>
              <a:t>, slow twitch, fatigue resistant, but generate less tension</a:t>
            </a:r>
          </a:p>
          <a:p>
            <a:r>
              <a:rPr lang="en-US" sz="2000" b="1" dirty="0" smtClean="0">
                <a:solidFill>
                  <a:schemeClr val="accent6">
                    <a:lumMod val="75000"/>
                  </a:schemeClr>
                </a:solidFill>
              </a:rPr>
              <a:t>-</a:t>
            </a:r>
            <a:r>
              <a:rPr lang="en-US" sz="2000" b="1" dirty="0" smtClean="0">
                <a:solidFill>
                  <a:schemeClr val="accent3">
                    <a:lumMod val="50000"/>
                  </a:schemeClr>
                </a:solidFill>
              </a:rPr>
              <a:t>Type </a:t>
            </a:r>
            <a:r>
              <a:rPr lang="en-US" sz="2000" b="1" dirty="0" err="1" smtClean="0">
                <a:solidFill>
                  <a:schemeClr val="accent3">
                    <a:lumMod val="50000"/>
                  </a:schemeClr>
                </a:solidFill>
              </a:rPr>
              <a:t>IIa</a:t>
            </a:r>
            <a:r>
              <a:rPr lang="en-US" sz="2000" b="1" dirty="0" smtClean="0">
                <a:solidFill>
                  <a:schemeClr val="accent3">
                    <a:lumMod val="50000"/>
                  </a:schemeClr>
                </a:solidFill>
              </a:rPr>
              <a:t> Fibers (aka. Intermediate fibers, fast glycolytic oxidative fibers): Variable staining, fast-twitch, fatigue resistant, capable of anaerobic glycolysis</a:t>
            </a:r>
            <a:endParaRPr lang="en-US" sz="2000" b="1" dirty="0">
              <a:solidFill>
                <a:schemeClr val="accent3">
                  <a:lumMod val="50000"/>
                </a:schemeClr>
              </a:solidFill>
            </a:endParaRPr>
          </a:p>
          <a:p>
            <a:r>
              <a:rPr lang="en-US" sz="2000" b="1" dirty="0" smtClean="0">
                <a:solidFill>
                  <a:schemeClr val="accent6">
                    <a:lumMod val="75000"/>
                  </a:schemeClr>
                </a:solidFill>
              </a:rPr>
              <a:t>- </a:t>
            </a:r>
            <a:r>
              <a:rPr lang="en-US" sz="2000" b="1" dirty="0" smtClean="0">
                <a:solidFill>
                  <a:srgbClr val="00B0F0"/>
                </a:solidFill>
              </a:rPr>
              <a:t>Type </a:t>
            </a:r>
            <a:r>
              <a:rPr lang="en-US" sz="2000" b="1" dirty="0" err="1" smtClean="0">
                <a:solidFill>
                  <a:srgbClr val="00B0F0"/>
                </a:solidFill>
              </a:rPr>
              <a:t>IIb</a:t>
            </a:r>
            <a:r>
              <a:rPr lang="en-US" sz="2000" b="1" dirty="0" smtClean="0">
                <a:solidFill>
                  <a:srgbClr val="00B0F0"/>
                </a:solidFill>
              </a:rPr>
              <a:t> Fibers (aka. White Fibers, Fast </a:t>
            </a:r>
            <a:r>
              <a:rPr lang="en-US" sz="2000" b="1" dirty="0">
                <a:solidFill>
                  <a:srgbClr val="00B0F0"/>
                </a:solidFill>
              </a:rPr>
              <a:t>G</a:t>
            </a:r>
            <a:r>
              <a:rPr lang="en-US" sz="2000" b="1" dirty="0" smtClean="0">
                <a:solidFill>
                  <a:srgbClr val="00B0F0"/>
                </a:solidFill>
              </a:rPr>
              <a:t>lycolytic): Lightest staining, fast-twitch, fatigue prone, lots of glycogen, low myoglobin, round, large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524000" y="4050268"/>
            <a:ext cx="7544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White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5257800" y="4050268"/>
            <a:ext cx="54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Red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485428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281026" y="2209800"/>
            <a:ext cx="6588600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72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opperplate Gothic Bold" pitchFamily="34" charset="0"/>
              </a:rPr>
              <a:t>Nerve Stuff</a:t>
            </a:r>
            <a:endParaRPr lang="en-US" sz="72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Copperplate Gothic Bold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636745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57" t="13889" r="40989" b="8901"/>
          <a:stretch/>
        </p:blipFill>
        <p:spPr bwMode="auto">
          <a:xfrm>
            <a:off x="228600" y="204733"/>
            <a:ext cx="8638309" cy="64593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254641" y="152400"/>
            <a:ext cx="4289316" cy="1446550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2800" b="1" dirty="0" smtClean="0"/>
              <a:t>Motor End Plate</a:t>
            </a:r>
          </a:p>
          <a:p>
            <a:r>
              <a:rPr lang="en-US" sz="2000" b="1" dirty="0" smtClean="0">
                <a:solidFill>
                  <a:schemeClr val="accent6">
                    <a:lumMod val="75000"/>
                  </a:schemeClr>
                </a:solidFill>
              </a:rPr>
              <a:t>-where black staining nerves</a:t>
            </a:r>
          </a:p>
          <a:p>
            <a:r>
              <a:rPr lang="en-US" sz="2000" b="1" dirty="0">
                <a:solidFill>
                  <a:schemeClr val="accent6">
                    <a:lumMod val="75000"/>
                  </a:schemeClr>
                </a:solidFill>
              </a:rPr>
              <a:t>c</a:t>
            </a:r>
            <a:r>
              <a:rPr lang="en-US" sz="2000" b="1" dirty="0" smtClean="0">
                <a:solidFill>
                  <a:schemeClr val="accent6">
                    <a:lumMod val="75000"/>
                  </a:schemeClr>
                </a:solidFill>
              </a:rPr>
              <a:t>ontact muscle </a:t>
            </a:r>
          </a:p>
          <a:p>
            <a:r>
              <a:rPr lang="en-US" sz="2000" b="1" dirty="0">
                <a:solidFill>
                  <a:schemeClr val="accent6">
                    <a:lumMod val="75000"/>
                  </a:schemeClr>
                </a:solidFill>
              </a:rPr>
              <a:t>-</a:t>
            </a:r>
            <a:r>
              <a:rPr lang="en-US" sz="2000" b="1" dirty="0" smtClean="0">
                <a:solidFill>
                  <a:schemeClr val="accent6">
                    <a:lumMod val="75000"/>
                  </a:schemeClr>
                </a:solidFill>
              </a:rPr>
              <a:t>looks like the rubber part of a plunger</a:t>
            </a:r>
          </a:p>
        </p:txBody>
      </p:sp>
      <p:cxnSp>
        <p:nvCxnSpPr>
          <p:cNvPr id="6" name="Straight Arrow Connector 5"/>
          <p:cNvCxnSpPr/>
          <p:nvPr/>
        </p:nvCxnSpPr>
        <p:spPr>
          <a:xfrm flipV="1">
            <a:off x="4038600" y="3276600"/>
            <a:ext cx="990600" cy="157784"/>
          </a:xfrm>
          <a:prstGeom prst="straightConnector1">
            <a:avLst/>
          </a:prstGeom>
          <a:ln w="44450"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057318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2" t="14088" r="40876" b="8135"/>
          <a:stretch/>
        </p:blipFill>
        <p:spPr bwMode="auto">
          <a:xfrm>
            <a:off x="101600" y="113977"/>
            <a:ext cx="8813800" cy="6606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76200" y="152400"/>
            <a:ext cx="2754280" cy="523220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2800" b="1" dirty="0" smtClean="0"/>
              <a:t>Motor End Plates</a:t>
            </a:r>
          </a:p>
        </p:txBody>
      </p:sp>
    </p:spTree>
    <p:extLst>
      <p:ext uri="{BB962C8B-B14F-4D97-AF65-F5344CB8AC3E}">
        <p14:creationId xmlns:p14="http://schemas.microsoft.com/office/powerpoint/2010/main" val="2012516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253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1" t="14088" r="40988" b="8333"/>
          <a:stretch/>
        </p:blipFill>
        <p:spPr bwMode="auto">
          <a:xfrm>
            <a:off x="177800" y="160769"/>
            <a:ext cx="8737600" cy="65448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254641" y="152400"/>
            <a:ext cx="5618846" cy="1138773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2800" b="1" dirty="0" smtClean="0"/>
              <a:t>Peripheral Nerves: </a:t>
            </a:r>
          </a:p>
          <a:p>
            <a:r>
              <a:rPr lang="en-US" sz="2000" b="1" dirty="0" smtClean="0">
                <a:solidFill>
                  <a:schemeClr val="accent6">
                    <a:lumMod val="75000"/>
                  </a:schemeClr>
                </a:solidFill>
              </a:rPr>
              <a:t>-In the accurate words of the </a:t>
            </a:r>
            <a:r>
              <a:rPr lang="en-US" sz="2000" b="1" dirty="0">
                <a:solidFill>
                  <a:schemeClr val="accent6">
                    <a:lumMod val="75000"/>
                  </a:schemeClr>
                </a:solidFill>
              </a:rPr>
              <a:t>l</a:t>
            </a:r>
            <a:r>
              <a:rPr lang="en-US" sz="2000" b="1" dirty="0" smtClean="0">
                <a:solidFill>
                  <a:schemeClr val="accent6">
                    <a:lumMod val="75000"/>
                  </a:schemeClr>
                </a:solidFill>
              </a:rPr>
              <a:t>egendary Dr. </a:t>
            </a:r>
            <a:r>
              <a:rPr lang="en-US" sz="2000" b="1" dirty="0" err="1" smtClean="0">
                <a:solidFill>
                  <a:schemeClr val="accent6">
                    <a:lumMod val="75000"/>
                  </a:schemeClr>
                </a:solidFill>
              </a:rPr>
              <a:t>Boggus</a:t>
            </a:r>
            <a:r>
              <a:rPr lang="en-US" sz="2000" b="1" dirty="0" smtClean="0">
                <a:solidFill>
                  <a:schemeClr val="accent6">
                    <a:lumMod val="75000"/>
                  </a:schemeClr>
                </a:solidFill>
              </a:rPr>
              <a:t>:</a:t>
            </a:r>
          </a:p>
          <a:p>
            <a:r>
              <a:rPr lang="en-US" sz="2000" b="1" dirty="0" smtClean="0">
                <a:solidFill>
                  <a:schemeClr val="accent6">
                    <a:lumMod val="75000"/>
                  </a:schemeClr>
                </a:solidFill>
              </a:rPr>
              <a:t>“Circle of wavy shit”</a:t>
            </a:r>
          </a:p>
        </p:txBody>
      </p:sp>
    </p:spTree>
    <p:extLst>
      <p:ext uri="{BB962C8B-B14F-4D97-AF65-F5344CB8AC3E}">
        <p14:creationId xmlns:p14="http://schemas.microsoft.com/office/powerpoint/2010/main" val="2082389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355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2" t="14286" r="40766" b="8333"/>
          <a:stretch/>
        </p:blipFill>
        <p:spPr bwMode="auto">
          <a:xfrm>
            <a:off x="116114" y="87170"/>
            <a:ext cx="8875486" cy="66184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96154" y="76200"/>
            <a:ext cx="4728987" cy="1754326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2800" b="1" dirty="0" smtClean="0"/>
              <a:t>Peripheral </a:t>
            </a:r>
            <a:r>
              <a:rPr lang="en-US" sz="2800" b="1" dirty="0" smtClean="0"/>
              <a:t>Nerves: </a:t>
            </a:r>
          </a:p>
          <a:p>
            <a:r>
              <a:rPr lang="en-US" sz="2000" b="1" dirty="0" smtClean="0">
                <a:solidFill>
                  <a:schemeClr val="accent6">
                    <a:lumMod val="75000"/>
                  </a:schemeClr>
                </a:solidFill>
              </a:rPr>
              <a:t>-</a:t>
            </a:r>
            <a:r>
              <a:rPr lang="en-US" sz="2000" b="1" dirty="0" err="1" smtClean="0">
                <a:solidFill>
                  <a:schemeClr val="accent6">
                    <a:lumMod val="75000"/>
                  </a:schemeClr>
                </a:solidFill>
              </a:rPr>
              <a:t>Endonuriem</a:t>
            </a:r>
            <a:r>
              <a:rPr lang="en-US" sz="2000" b="1" dirty="0" smtClean="0">
                <a:solidFill>
                  <a:schemeClr val="accent6">
                    <a:lumMod val="75000"/>
                  </a:schemeClr>
                </a:solidFill>
              </a:rPr>
              <a:t>: around each axon</a:t>
            </a:r>
          </a:p>
          <a:p>
            <a:r>
              <a:rPr lang="en-US" sz="2000" b="1" dirty="0" smtClean="0">
                <a:solidFill>
                  <a:srgbClr val="002060"/>
                </a:solidFill>
              </a:rPr>
              <a:t>-</a:t>
            </a:r>
            <a:r>
              <a:rPr lang="en-US" sz="2000" b="1" dirty="0" err="1" smtClean="0">
                <a:solidFill>
                  <a:srgbClr val="002060"/>
                </a:solidFill>
              </a:rPr>
              <a:t>Perinuriem</a:t>
            </a:r>
            <a:r>
              <a:rPr lang="en-US" sz="2000" b="1" dirty="0" smtClean="0">
                <a:solidFill>
                  <a:srgbClr val="002060"/>
                </a:solidFill>
              </a:rPr>
              <a:t>: around each peripheral nerve</a:t>
            </a:r>
          </a:p>
          <a:p>
            <a:r>
              <a:rPr lang="en-US" sz="2000" b="1" dirty="0" smtClean="0">
                <a:solidFill>
                  <a:srgbClr val="00B0F0"/>
                </a:solidFill>
              </a:rPr>
              <a:t>-</a:t>
            </a:r>
            <a:r>
              <a:rPr lang="en-US" sz="2000" b="1" dirty="0" err="1" smtClean="0">
                <a:solidFill>
                  <a:srgbClr val="00B0F0"/>
                </a:solidFill>
              </a:rPr>
              <a:t>Epinuerium</a:t>
            </a:r>
            <a:r>
              <a:rPr lang="en-US" sz="2000" b="1" dirty="0" smtClean="0">
                <a:solidFill>
                  <a:srgbClr val="00B0F0"/>
                </a:solidFill>
              </a:rPr>
              <a:t>: around each </a:t>
            </a:r>
          </a:p>
          <a:p>
            <a:r>
              <a:rPr lang="en-US" sz="2000" b="1" dirty="0" smtClean="0">
                <a:solidFill>
                  <a:srgbClr val="00B0F0"/>
                </a:solidFill>
              </a:rPr>
              <a:t>bundle of peripheral nerves</a:t>
            </a:r>
          </a:p>
        </p:txBody>
      </p:sp>
      <p:cxnSp>
        <p:nvCxnSpPr>
          <p:cNvPr id="7" name="Straight Arrow Connector 6"/>
          <p:cNvCxnSpPr/>
          <p:nvPr/>
        </p:nvCxnSpPr>
        <p:spPr>
          <a:xfrm flipV="1">
            <a:off x="5943600" y="2743200"/>
            <a:ext cx="533400" cy="653185"/>
          </a:xfrm>
          <a:prstGeom prst="straightConnector1">
            <a:avLst/>
          </a:prstGeom>
          <a:ln w="34925">
            <a:solidFill>
              <a:schemeClr val="accent6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/>
          <p:cNvCxnSpPr/>
          <p:nvPr/>
        </p:nvCxnSpPr>
        <p:spPr>
          <a:xfrm>
            <a:off x="5091841" y="3962400"/>
            <a:ext cx="0" cy="914401"/>
          </a:xfrm>
          <a:prstGeom prst="straightConnector1">
            <a:avLst/>
          </a:prstGeom>
          <a:ln w="34925">
            <a:solidFill>
              <a:schemeClr val="tx2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/>
          <p:nvPr/>
        </p:nvCxnSpPr>
        <p:spPr>
          <a:xfrm flipH="1" flipV="1">
            <a:off x="3810000" y="5715002"/>
            <a:ext cx="484318" cy="990599"/>
          </a:xfrm>
          <a:prstGeom prst="straightConnector1">
            <a:avLst/>
          </a:prstGeom>
          <a:ln w="34925">
            <a:solidFill>
              <a:schemeClr val="tx2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/>
          <p:nvPr/>
        </p:nvCxnSpPr>
        <p:spPr>
          <a:xfrm>
            <a:off x="2057400" y="2612591"/>
            <a:ext cx="0" cy="914401"/>
          </a:xfrm>
          <a:prstGeom prst="straightConnector1">
            <a:avLst/>
          </a:prstGeom>
          <a:ln w="34925"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359804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700" t="35938" r="21596" b="7813"/>
          <a:stretch/>
        </p:blipFill>
        <p:spPr bwMode="auto">
          <a:xfrm>
            <a:off x="762000" y="1115430"/>
            <a:ext cx="7620000" cy="55139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76200" y="74474"/>
            <a:ext cx="5140959" cy="1754326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2800" b="1" dirty="0" smtClean="0"/>
              <a:t>Peripheral </a:t>
            </a:r>
            <a:r>
              <a:rPr lang="en-US" sz="2800" b="1" dirty="0" smtClean="0"/>
              <a:t>Nerves: </a:t>
            </a:r>
          </a:p>
          <a:p>
            <a:r>
              <a:rPr lang="en-US" sz="2000" b="1" dirty="0" smtClean="0"/>
              <a:t>-</a:t>
            </a:r>
            <a:r>
              <a:rPr lang="en-US" sz="2000" b="1" dirty="0" err="1" smtClean="0"/>
              <a:t>Endonuriem</a:t>
            </a:r>
            <a:r>
              <a:rPr lang="en-US" sz="2000" b="1" dirty="0" smtClean="0"/>
              <a:t> (EN): </a:t>
            </a:r>
            <a:r>
              <a:rPr lang="en-US" sz="2000" b="1" dirty="0" smtClean="0"/>
              <a:t>around each </a:t>
            </a:r>
            <a:r>
              <a:rPr lang="en-US" sz="2000" b="1" dirty="0" smtClean="0"/>
              <a:t>axon</a:t>
            </a:r>
            <a:endParaRPr lang="en-US" sz="2000" b="1" dirty="0" smtClean="0"/>
          </a:p>
          <a:p>
            <a:r>
              <a:rPr lang="en-US" sz="2000" b="1" dirty="0" smtClean="0"/>
              <a:t>-</a:t>
            </a:r>
            <a:r>
              <a:rPr lang="en-US" sz="2000" b="1" dirty="0" err="1" smtClean="0"/>
              <a:t>Perinuriem</a:t>
            </a:r>
            <a:r>
              <a:rPr lang="en-US" sz="2000" b="1" dirty="0" smtClean="0"/>
              <a:t> (P): </a:t>
            </a:r>
            <a:r>
              <a:rPr lang="en-US" sz="2000" b="1" dirty="0" smtClean="0"/>
              <a:t>around each peripheral </a:t>
            </a:r>
            <a:r>
              <a:rPr lang="en-US" sz="2000" b="1" dirty="0" smtClean="0"/>
              <a:t>nerve </a:t>
            </a:r>
            <a:endParaRPr lang="en-US" sz="2000" b="1" dirty="0" smtClean="0"/>
          </a:p>
          <a:p>
            <a:r>
              <a:rPr lang="en-US" sz="2000" b="1" dirty="0" smtClean="0"/>
              <a:t>-</a:t>
            </a:r>
            <a:r>
              <a:rPr lang="en-US" sz="2000" b="1" dirty="0" err="1" smtClean="0"/>
              <a:t>Epinuerium</a:t>
            </a:r>
            <a:r>
              <a:rPr lang="en-US" sz="2000" b="1" dirty="0" smtClean="0"/>
              <a:t>(EPI): </a:t>
            </a:r>
            <a:r>
              <a:rPr lang="en-US" sz="2000" b="1" dirty="0" smtClean="0"/>
              <a:t>around each </a:t>
            </a:r>
          </a:p>
          <a:p>
            <a:r>
              <a:rPr lang="en-US" sz="2000" b="1" dirty="0" smtClean="0"/>
              <a:t>bundle of peripheral nerves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642596" y="6249832"/>
            <a:ext cx="27394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*from demo on blackboard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8909472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422</Words>
  <Application>Microsoft Office PowerPoint</Application>
  <PresentationFormat>On-screen Show (4:3)</PresentationFormat>
  <Paragraphs>69</Paragraphs>
  <Slides>14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5" baseType="lpstr">
      <vt:lpstr>Office Theme</vt:lpstr>
      <vt:lpstr>Skeletal Muscle vs. Dense Regular Connective Tissue  (tendon)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Ganglion vs. Peripheral Nerve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Brit</dc:creator>
  <cp:lastModifiedBy>Brit</cp:lastModifiedBy>
  <cp:revision>7</cp:revision>
  <dcterms:created xsi:type="dcterms:W3CDTF">2012-09-16T20:30:51Z</dcterms:created>
  <dcterms:modified xsi:type="dcterms:W3CDTF">2012-09-16T20:41:38Z</dcterms:modified>
</cp:coreProperties>
</file>